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71" r:id="rId3"/>
    <p:sldId id="269" r:id="rId4"/>
    <p:sldId id="260" r:id="rId5"/>
    <p:sldId id="266" r:id="rId6"/>
    <p:sldId id="259" r:id="rId7"/>
    <p:sldId id="265" r:id="rId8"/>
    <p:sldId id="270" r:id="rId9"/>
    <p:sldId id="262" r:id="rId10"/>
    <p:sldId id="267" r:id="rId11"/>
    <p:sldId id="268" r:id="rId12"/>
    <p:sldId id="264" r:id="rId13"/>
    <p:sldId id="258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howOutlineIcons="0" vertBarState="minimized" horzBarState="maximized">
    <p:restoredLeft sz="7893" autoAdjust="0"/>
    <p:restoredTop sz="95952"/>
  </p:normalViewPr>
  <p:slideViewPr>
    <p:cSldViewPr snapToGrid="0">
      <p:cViewPr>
        <p:scale>
          <a:sx n="114" d="100"/>
          <a:sy n="114" d="100"/>
        </p:scale>
        <p:origin x="696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23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9F7D4-6731-9C40-B0E0-9B13C01EA90F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C04437-2FEE-364B-8047-5648023066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8721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04437-2FEE-364B-8047-564802306653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9610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02/04/22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Carla Finocchiaro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1000011572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01/04/22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136" y="1365448"/>
            <a:ext cx="3302390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2000" dirty="0">
                <a:solidFill>
                  <a:srgbClr val="FFFFFF"/>
                </a:solidFill>
              </a:rPr>
              <a:t>visualizzazione da mobile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CB412EA-FAD5-724F-8193-95C068A94C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810" y="171487"/>
            <a:ext cx="2902954" cy="6494745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C8B0D1-34A0-2F43-AD30-5461142BF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7623" y="171486"/>
            <a:ext cx="2761402" cy="6494745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06B2792-4EC6-544D-B8F3-AD2F6AFB8ABF}"/>
              </a:ext>
            </a:extLst>
          </p:cNvPr>
          <p:cNvSpPr txBox="1"/>
          <p:nvPr/>
        </p:nvSpPr>
        <p:spPr>
          <a:xfrm>
            <a:off x="10128221" y="345983"/>
            <a:ext cx="194153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La sezione contenuti è larga il 66,67% della pagina, centrata e distante dalla sezione superiore (un div che contiene l’immagine del profilo e il nome) di 60px. </a:t>
            </a:r>
          </a:p>
          <a:p>
            <a:r>
              <a:rPr lang="it-IT" dirty="0"/>
              <a:t>La sezione contenuti è formata da cinque blocchi disposti verticalmente, ognuno dei quali è indicizzato e dista dal successivo di 120px. I blocchi all’interno distano, tra loro di 20px.</a:t>
            </a:r>
          </a:p>
        </p:txBody>
      </p:sp>
    </p:spTree>
    <p:extLst>
      <p:ext uri="{BB962C8B-B14F-4D97-AF65-F5344CB8AC3E}">
        <p14:creationId xmlns:p14="http://schemas.microsoft.com/office/powerpoint/2010/main" val="3907221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039" y="1365448"/>
            <a:ext cx="3315927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2000" dirty="0">
                <a:solidFill>
                  <a:srgbClr val="FFFFFF"/>
                </a:solidFill>
              </a:rPr>
              <a:t>visualizzazione da mobile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BE21B56-7533-6F45-9C46-4B35EB261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8" y="1202327"/>
            <a:ext cx="3245372" cy="4473621"/>
          </a:xfrm>
          <a:prstGeom prst="rect">
            <a:avLst/>
          </a:prstGeom>
        </p:spPr>
      </p:pic>
      <p:sp>
        <p:nvSpPr>
          <p:cNvPr id="17" name="Cornice 16">
            <a:extLst>
              <a:ext uri="{FF2B5EF4-FFF2-40B4-BE49-F238E27FC236}">
                <a16:creationId xmlns:a16="http://schemas.microsoft.com/office/drawing/2014/main" id="{F60A675B-965B-7842-83AF-B9F274243266}"/>
              </a:ext>
            </a:extLst>
          </p:cNvPr>
          <p:cNvSpPr/>
          <p:nvPr/>
        </p:nvSpPr>
        <p:spPr>
          <a:xfrm>
            <a:off x="4246323" y="3429000"/>
            <a:ext cx="3745282" cy="1957192"/>
          </a:xfrm>
          <a:prstGeom prst="frame">
            <a:avLst>
              <a:gd name="adj1" fmla="val 3591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0F395EE-E257-4D43-864E-E9244EE82A9C}"/>
              </a:ext>
            </a:extLst>
          </p:cNvPr>
          <p:cNvSpPr txBox="1"/>
          <p:nvPr/>
        </p:nvSpPr>
        <p:spPr>
          <a:xfrm>
            <a:off x="8268094" y="1582340"/>
            <a:ext cx="345718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Nella visualizzazione da </a:t>
            </a:r>
            <a:r>
              <a:rPr lang="it-IT" dirty="0" err="1"/>
              <a:t>smartphone</a:t>
            </a:r>
            <a:r>
              <a:rPr lang="it-IT" dirty="0"/>
              <a:t> ho: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Aumentato la larghezza dell’intera sezione (portandola al 90%)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Diminuito la dimensione del carattere degli elementi di classe ‘’</a:t>
            </a:r>
            <a:r>
              <a:rPr lang="it-IT" dirty="0" err="1"/>
              <a:t>index</a:t>
            </a:r>
            <a:r>
              <a:rPr lang="it-IT" dirty="0"/>
              <a:t>’’ e ‘’</a:t>
            </a:r>
            <a:r>
              <a:rPr lang="it-IT" dirty="0" err="1"/>
              <a:t>name</a:t>
            </a:r>
            <a:r>
              <a:rPr lang="it-IT" dirty="0"/>
              <a:t>’’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Ridotto l’altezza delle foto a 200px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Ridotto il margine destro dell’elemento di classe ‘’</a:t>
            </a:r>
            <a:r>
              <a:rPr lang="it-IT" dirty="0" err="1"/>
              <a:t>index</a:t>
            </a:r>
            <a:r>
              <a:rPr lang="it-IT" dirty="0"/>
              <a:t>’’ a 20px (contro i 40px di prima)</a:t>
            </a:r>
          </a:p>
        </p:txBody>
      </p:sp>
    </p:spTree>
    <p:extLst>
      <p:ext uri="{BB962C8B-B14F-4D97-AF65-F5344CB8AC3E}">
        <p14:creationId xmlns:p14="http://schemas.microsoft.com/office/powerpoint/2010/main" val="3139711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741" y="992130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861DD77B-A4DC-5647-8FE2-9D4C6C12E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283" y="262694"/>
            <a:ext cx="7958203" cy="497388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B72C731E-58CB-E34C-87A7-30629B747B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283" y="992130"/>
            <a:ext cx="5312936" cy="868655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30FCD926-1E00-1746-AF2B-B75AA3323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283" y="2092834"/>
            <a:ext cx="4559756" cy="4012998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830EE18-0113-8E4F-AB91-1E661CB443F9}"/>
              </a:ext>
            </a:extLst>
          </p:cNvPr>
          <p:cNvSpPr txBox="1"/>
          <p:nvPr/>
        </p:nvSpPr>
        <p:spPr>
          <a:xfrm>
            <a:off x="8950391" y="2143924"/>
            <a:ext cx="32416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</a:t>
            </a:r>
            <a:r>
              <a:rPr lang="it-IT" dirty="0" err="1"/>
              <a:t>footer</a:t>
            </a:r>
            <a:r>
              <a:rPr lang="it-IT" dirty="0"/>
              <a:t> contiene nome, cognome e codice matricola, visualizzati in grassetto.</a:t>
            </a:r>
          </a:p>
          <a:p>
            <a:r>
              <a:rPr lang="it-IT" dirty="0"/>
              <a:t>Per la visualizzazione da </a:t>
            </a:r>
            <a:r>
              <a:rPr lang="it-IT" dirty="0" err="1"/>
              <a:t>smartphone</a:t>
            </a:r>
            <a:r>
              <a:rPr lang="it-IT" dirty="0"/>
              <a:t>, non è stata apportata alcuna modifica al </a:t>
            </a:r>
            <a:r>
              <a:rPr lang="it-IT" dirty="0" err="1"/>
              <a:t>footer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460" y="1047496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</a:t>
            </a:r>
            <a:endParaRPr lang="it-IT" sz="2000" dirty="0">
              <a:solidFill>
                <a:srgbClr val="FFFFFF"/>
              </a:solidFill>
            </a:endParaRPr>
          </a:p>
        </p:txBody>
      </p:sp>
      <p:pic>
        <p:nvPicPr>
          <p:cNvPr id="56" name="Immagine 55">
            <a:extLst>
              <a:ext uri="{FF2B5EF4-FFF2-40B4-BE49-F238E27FC236}">
                <a16:creationId xmlns:a16="http://schemas.microsoft.com/office/drawing/2014/main" id="{7B0DDF19-0975-D941-854C-686E8876D6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433" y="227586"/>
            <a:ext cx="1957932" cy="6423103"/>
          </a:xfrm>
          <a:prstGeom prst="rect">
            <a:avLst/>
          </a:prstGeom>
        </p:spPr>
      </p:pic>
      <p:pic>
        <p:nvPicPr>
          <p:cNvPr id="58" name="Immagine 57">
            <a:extLst>
              <a:ext uri="{FF2B5EF4-FFF2-40B4-BE49-F238E27FC236}">
                <a16:creationId xmlns:a16="http://schemas.microsoft.com/office/drawing/2014/main" id="{57689736-F554-DA4B-97A8-90D5CB14DF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026" y="227586"/>
            <a:ext cx="869264" cy="642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316" y="1359731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</a:t>
            </a:r>
            <a:r>
              <a:rPr lang="it-IT" sz="2000" dirty="0">
                <a:solidFill>
                  <a:srgbClr val="FFFFFF"/>
                </a:solidFill>
              </a:rPr>
              <a:t>visualizzazione da PC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A71A01D-53DD-914F-9FE5-898A23D29B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532" b="68219"/>
          <a:stretch/>
        </p:blipFill>
        <p:spPr>
          <a:xfrm>
            <a:off x="5292326" y="511388"/>
            <a:ext cx="5982747" cy="6204556"/>
          </a:xfrm>
          <a:prstGeom prst="rect">
            <a:avLst/>
          </a:prstGeom>
        </p:spPr>
      </p:pic>
      <p:sp>
        <p:nvSpPr>
          <p:cNvPr id="15" name="Parentesi graffa aperta 14">
            <a:extLst>
              <a:ext uri="{FF2B5EF4-FFF2-40B4-BE49-F238E27FC236}">
                <a16:creationId xmlns:a16="http://schemas.microsoft.com/office/drawing/2014/main" id="{83F828D7-E096-D54D-90D7-78258B620C4D}"/>
              </a:ext>
            </a:extLst>
          </p:cNvPr>
          <p:cNvSpPr/>
          <p:nvPr/>
        </p:nvSpPr>
        <p:spPr>
          <a:xfrm>
            <a:off x="4971282" y="521530"/>
            <a:ext cx="173764" cy="2064544"/>
          </a:xfrm>
          <a:prstGeom prst="leftBrace">
            <a:avLst>
              <a:gd name="adj1" fmla="val 70607"/>
              <a:gd name="adj2" fmla="val 50352"/>
            </a:avLst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13FDC93-4815-B14B-863A-32F5BFC57E5C}"/>
              </a:ext>
            </a:extLst>
          </p:cNvPr>
          <p:cNvSpPr txBox="1"/>
          <p:nvPr/>
        </p:nvSpPr>
        <p:spPr>
          <a:xfrm>
            <a:off x="4287115" y="1399913"/>
            <a:ext cx="68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500px</a:t>
            </a:r>
          </a:p>
        </p:txBody>
      </p:sp>
      <p:sp>
        <p:nvSpPr>
          <p:cNvPr id="19" name="Parentesi graffa aperta 18">
            <a:extLst>
              <a:ext uri="{FF2B5EF4-FFF2-40B4-BE49-F238E27FC236}">
                <a16:creationId xmlns:a16="http://schemas.microsoft.com/office/drawing/2014/main" id="{700B1985-2919-444B-8BB2-79E9474A605E}"/>
              </a:ext>
            </a:extLst>
          </p:cNvPr>
          <p:cNvSpPr/>
          <p:nvPr/>
        </p:nvSpPr>
        <p:spPr>
          <a:xfrm rot="5400000">
            <a:off x="8193120" y="30003"/>
            <a:ext cx="167629" cy="2659456"/>
          </a:xfrm>
          <a:prstGeom prst="leftBrace">
            <a:avLst>
              <a:gd name="adj1" fmla="val 71384"/>
              <a:gd name="adj2" fmla="val 50000"/>
            </a:avLst>
          </a:prstGeom>
          <a:noFill/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046674B-2540-874B-8BCF-E99782A8588B}"/>
              </a:ext>
            </a:extLst>
          </p:cNvPr>
          <p:cNvSpPr txBox="1"/>
          <p:nvPr/>
        </p:nvSpPr>
        <p:spPr>
          <a:xfrm>
            <a:off x="7224648" y="990493"/>
            <a:ext cx="2104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Larghezza massima: 780px</a:t>
            </a:r>
          </a:p>
        </p:txBody>
      </p:sp>
      <p:sp>
        <p:nvSpPr>
          <p:cNvPr id="23" name="Parentesi quadra chiusa 22">
            <a:extLst>
              <a:ext uri="{FF2B5EF4-FFF2-40B4-BE49-F238E27FC236}">
                <a16:creationId xmlns:a16="http://schemas.microsoft.com/office/drawing/2014/main" id="{C2C68C1C-28F3-864F-8A36-DCD68A590545}"/>
              </a:ext>
            </a:extLst>
          </p:cNvPr>
          <p:cNvSpPr/>
          <p:nvPr/>
        </p:nvSpPr>
        <p:spPr>
          <a:xfrm>
            <a:off x="8518101" y="2381352"/>
            <a:ext cx="74814" cy="418774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FDDDA4B-8AF2-174C-9D47-196E330C7148}"/>
              </a:ext>
            </a:extLst>
          </p:cNvPr>
          <p:cNvSpPr txBox="1"/>
          <p:nvPr/>
        </p:nvSpPr>
        <p:spPr>
          <a:xfrm>
            <a:off x="8544042" y="2553905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100px</a:t>
            </a:r>
          </a:p>
        </p:txBody>
      </p:sp>
      <p:sp>
        <p:nvSpPr>
          <p:cNvPr id="25" name="Parentesi quadra chiusa 24">
            <a:extLst>
              <a:ext uri="{FF2B5EF4-FFF2-40B4-BE49-F238E27FC236}">
                <a16:creationId xmlns:a16="http://schemas.microsoft.com/office/drawing/2014/main" id="{81E055A3-50A7-9C4C-AED3-2E72E059B2DF}"/>
              </a:ext>
            </a:extLst>
          </p:cNvPr>
          <p:cNvSpPr/>
          <p:nvPr/>
        </p:nvSpPr>
        <p:spPr>
          <a:xfrm rot="10800000">
            <a:off x="7939125" y="2372022"/>
            <a:ext cx="74814" cy="214052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72FEBB62-103C-434B-92D2-7B10772FCCC9}"/>
              </a:ext>
            </a:extLst>
          </p:cNvPr>
          <p:cNvSpPr txBox="1"/>
          <p:nvPr/>
        </p:nvSpPr>
        <p:spPr>
          <a:xfrm>
            <a:off x="7512885" y="2340891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50px</a:t>
            </a:r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CADDA8B4-C25C-8D41-B188-5F64F508C2A8}"/>
              </a:ext>
            </a:extLst>
          </p:cNvPr>
          <p:cNvSpPr/>
          <p:nvPr/>
        </p:nvSpPr>
        <p:spPr>
          <a:xfrm>
            <a:off x="6287246" y="5970494"/>
            <a:ext cx="3979378" cy="4634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F2763563-4B7A-CF4A-96B7-6C52916A354D}"/>
              </a:ext>
            </a:extLst>
          </p:cNvPr>
          <p:cNvSpPr/>
          <p:nvPr/>
        </p:nvSpPr>
        <p:spPr>
          <a:xfrm>
            <a:off x="6560589" y="3311514"/>
            <a:ext cx="3706035" cy="6719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45B551CA-DA98-744E-8548-A1D88E844A4A}"/>
              </a:ext>
            </a:extLst>
          </p:cNvPr>
          <p:cNvSpPr/>
          <p:nvPr/>
        </p:nvSpPr>
        <p:spPr>
          <a:xfrm>
            <a:off x="6560589" y="3641781"/>
            <a:ext cx="3706035" cy="72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4BC153CD-22AA-A145-8701-66156670737F}"/>
              </a:ext>
            </a:extLst>
          </p:cNvPr>
          <p:cNvSpPr/>
          <p:nvPr/>
        </p:nvSpPr>
        <p:spPr>
          <a:xfrm>
            <a:off x="6560589" y="3817436"/>
            <a:ext cx="3706035" cy="72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D9634904-A3A2-9C4C-A678-7A3936532CAF}"/>
              </a:ext>
            </a:extLst>
          </p:cNvPr>
          <p:cNvSpPr/>
          <p:nvPr/>
        </p:nvSpPr>
        <p:spPr>
          <a:xfrm>
            <a:off x="6294011" y="2921412"/>
            <a:ext cx="3979378" cy="2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D1A76791-2B74-214D-8411-7000C541F061}"/>
              </a:ext>
            </a:extLst>
          </p:cNvPr>
          <p:cNvSpPr/>
          <p:nvPr/>
        </p:nvSpPr>
        <p:spPr>
          <a:xfrm>
            <a:off x="6409056" y="3103171"/>
            <a:ext cx="151533" cy="29128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Parentesi quadra chiusa 32">
            <a:extLst>
              <a:ext uri="{FF2B5EF4-FFF2-40B4-BE49-F238E27FC236}">
                <a16:creationId xmlns:a16="http://schemas.microsoft.com/office/drawing/2014/main" id="{CA0A75B7-477C-B04A-BE26-F5AEA2444CFD}"/>
              </a:ext>
            </a:extLst>
          </p:cNvPr>
          <p:cNvSpPr/>
          <p:nvPr/>
        </p:nvSpPr>
        <p:spPr>
          <a:xfrm>
            <a:off x="10267901" y="2921412"/>
            <a:ext cx="45719" cy="208981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Parentesi quadra chiusa 33">
            <a:extLst>
              <a:ext uri="{FF2B5EF4-FFF2-40B4-BE49-F238E27FC236}">
                <a16:creationId xmlns:a16="http://schemas.microsoft.com/office/drawing/2014/main" id="{01E1BE3F-D149-6A48-A122-C75F5F8A5151}"/>
              </a:ext>
            </a:extLst>
          </p:cNvPr>
          <p:cNvSpPr/>
          <p:nvPr/>
        </p:nvSpPr>
        <p:spPr>
          <a:xfrm>
            <a:off x="10266624" y="3311514"/>
            <a:ext cx="45719" cy="67198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Parentesi quadra chiusa 34">
            <a:extLst>
              <a:ext uri="{FF2B5EF4-FFF2-40B4-BE49-F238E27FC236}">
                <a16:creationId xmlns:a16="http://schemas.microsoft.com/office/drawing/2014/main" id="{94035975-A440-EB43-B550-B1DDCC3ECC5C}"/>
              </a:ext>
            </a:extLst>
          </p:cNvPr>
          <p:cNvSpPr/>
          <p:nvPr/>
        </p:nvSpPr>
        <p:spPr>
          <a:xfrm>
            <a:off x="10266623" y="3641780"/>
            <a:ext cx="45719" cy="67199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Parentesi quadra chiusa 35">
            <a:extLst>
              <a:ext uri="{FF2B5EF4-FFF2-40B4-BE49-F238E27FC236}">
                <a16:creationId xmlns:a16="http://schemas.microsoft.com/office/drawing/2014/main" id="{DBD5597D-26F4-9248-937B-5CA70CC0D76D}"/>
              </a:ext>
            </a:extLst>
          </p:cNvPr>
          <p:cNvSpPr/>
          <p:nvPr/>
        </p:nvSpPr>
        <p:spPr>
          <a:xfrm>
            <a:off x="10254974" y="3822901"/>
            <a:ext cx="45719" cy="67199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Parentesi quadra chiusa 36">
            <a:extLst>
              <a:ext uri="{FF2B5EF4-FFF2-40B4-BE49-F238E27FC236}">
                <a16:creationId xmlns:a16="http://schemas.microsoft.com/office/drawing/2014/main" id="{4E52E689-726E-6049-836E-FA720C176264}"/>
              </a:ext>
            </a:extLst>
          </p:cNvPr>
          <p:cNvSpPr/>
          <p:nvPr/>
        </p:nvSpPr>
        <p:spPr>
          <a:xfrm>
            <a:off x="10273389" y="5970494"/>
            <a:ext cx="45719" cy="463406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B6235304-437B-7F46-B43E-EB9A00500F2D}"/>
              </a:ext>
            </a:extLst>
          </p:cNvPr>
          <p:cNvSpPr txBox="1"/>
          <p:nvPr/>
        </p:nvSpPr>
        <p:spPr>
          <a:xfrm>
            <a:off x="10254974" y="2899402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60px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8B7511DD-4A93-B145-AC3B-2BD8D2756825}"/>
              </a:ext>
            </a:extLst>
          </p:cNvPr>
          <p:cNvSpPr txBox="1"/>
          <p:nvPr/>
        </p:nvSpPr>
        <p:spPr>
          <a:xfrm>
            <a:off x="10254974" y="3219786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20px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6D1709A5-18EF-624E-A48D-22E91A838F9D}"/>
              </a:ext>
            </a:extLst>
          </p:cNvPr>
          <p:cNvSpPr txBox="1"/>
          <p:nvPr/>
        </p:nvSpPr>
        <p:spPr>
          <a:xfrm>
            <a:off x="10252841" y="3544603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20px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6F6EB1B3-6FDB-3F45-A8CF-9DE91962210A}"/>
              </a:ext>
            </a:extLst>
          </p:cNvPr>
          <p:cNvSpPr txBox="1"/>
          <p:nvPr/>
        </p:nvSpPr>
        <p:spPr>
          <a:xfrm>
            <a:off x="10249793" y="3732356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20px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2CFE2BA9-4CAE-E741-82FA-43E3109AD73F}"/>
              </a:ext>
            </a:extLst>
          </p:cNvPr>
          <p:cNvSpPr txBox="1"/>
          <p:nvPr/>
        </p:nvSpPr>
        <p:spPr>
          <a:xfrm>
            <a:off x="10321580" y="6079086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120px</a:t>
            </a:r>
          </a:p>
        </p:txBody>
      </p:sp>
      <p:sp>
        <p:nvSpPr>
          <p:cNvPr id="44" name="Parentesi quadra chiusa 43">
            <a:extLst>
              <a:ext uri="{FF2B5EF4-FFF2-40B4-BE49-F238E27FC236}">
                <a16:creationId xmlns:a16="http://schemas.microsoft.com/office/drawing/2014/main" id="{3519E2CA-7CE0-F744-81EF-F932E739498F}"/>
              </a:ext>
            </a:extLst>
          </p:cNvPr>
          <p:cNvSpPr/>
          <p:nvPr/>
        </p:nvSpPr>
        <p:spPr>
          <a:xfrm rot="16200000">
            <a:off x="8260521" y="912213"/>
            <a:ext cx="46357" cy="3979376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06CB7F19-4DCD-EC4E-B06D-E6942799681E}"/>
              </a:ext>
            </a:extLst>
          </p:cNvPr>
          <p:cNvSpPr txBox="1"/>
          <p:nvPr/>
        </p:nvSpPr>
        <p:spPr>
          <a:xfrm>
            <a:off x="9093367" y="2687989"/>
            <a:ext cx="13035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66.67% della pagina</a:t>
            </a:r>
          </a:p>
        </p:txBody>
      </p:sp>
      <p:sp>
        <p:nvSpPr>
          <p:cNvPr id="46" name="Parentesi quadra chiusa 45">
            <a:extLst>
              <a:ext uri="{FF2B5EF4-FFF2-40B4-BE49-F238E27FC236}">
                <a16:creationId xmlns:a16="http://schemas.microsoft.com/office/drawing/2014/main" id="{E4F68A6A-36E2-9A4E-B4D0-3548750BB406}"/>
              </a:ext>
            </a:extLst>
          </p:cNvPr>
          <p:cNvSpPr/>
          <p:nvPr/>
        </p:nvSpPr>
        <p:spPr>
          <a:xfrm rot="16200000">
            <a:off x="6461966" y="3031766"/>
            <a:ext cx="45719" cy="151534"/>
          </a:xfrm>
          <a:prstGeom prst="rightBracket">
            <a:avLst>
              <a:gd name="adj" fmla="val 12794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C9DF84D6-8DE6-874C-B42B-F667BDA21C0B}"/>
              </a:ext>
            </a:extLst>
          </p:cNvPr>
          <p:cNvSpPr txBox="1"/>
          <p:nvPr/>
        </p:nvSpPr>
        <p:spPr>
          <a:xfrm>
            <a:off x="6253779" y="2893697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40px</a:t>
            </a:r>
          </a:p>
        </p:txBody>
      </p:sp>
      <p:sp>
        <p:nvSpPr>
          <p:cNvPr id="48" name="Parentesi graffa aperta 47">
            <a:extLst>
              <a:ext uri="{FF2B5EF4-FFF2-40B4-BE49-F238E27FC236}">
                <a16:creationId xmlns:a16="http://schemas.microsoft.com/office/drawing/2014/main" id="{2DF71C46-741B-2244-9F7B-6DEEC79DA69D}"/>
              </a:ext>
            </a:extLst>
          </p:cNvPr>
          <p:cNvSpPr/>
          <p:nvPr/>
        </p:nvSpPr>
        <p:spPr>
          <a:xfrm rot="10800000">
            <a:off x="11243975" y="511388"/>
            <a:ext cx="62195" cy="194586"/>
          </a:xfrm>
          <a:prstGeom prst="leftBrace">
            <a:avLst>
              <a:gd name="adj1" fmla="val 70607"/>
              <a:gd name="adj2" fmla="val 50352"/>
            </a:avLst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ECCC05D1-3D89-4042-BA8B-C5D9836BD9C8}"/>
              </a:ext>
            </a:extLst>
          </p:cNvPr>
          <p:cNvSpPr txBox="1"/>
          <p:nvPr/>
        </p:nvSpPr>
        <p:spPr>
          <a:xfrm>
            <a:off x="11259779" y="485570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50px</a:t>
            </a:r>
          </a:p>
        </p:txBody>
      </p:sp>
      <p:sp>
        <p:nvSpPr>
          <p:cNvPr id="51" name="Parentesi quadra chiusa 50">
            <a:extLst>
              <a:ext uri="{FF2B5EF4-FFF2-40B4-BE49-F238E27FC236}">
                <a16:creationId xmlns:a16="http://schemas.microsoft.com/office/drawing/2014/main" id="{5AF33F1D-7229-B244-BE06-1FE6528ED292}"/>
              </a:ext>
            </a:extLst>
          </p:cNvPr>
          <p:cNvSpPr/>
          <p:nvPr/>
        </p:nvSpPr>
        <p:spPr>
          <a:xfrm rot="10800000">
            <a:off x="6484822" y="3890148"/>
            <a:ext cx="80948" cy="2080345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3C167B9B-996D-6C40-B204-FC00EDA57C3A}"/>
              </a:ext>
            </a:extLst>
          </p:cNvPr>
          <p:cNvSpPr txBox="1"/>
          <p:nvPr/>
        </p:nvSpPr>
        <p:spPr>
          <a:xfrm>
            <a:off x="5995267" y="4759205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500px</a:t>
            </a:r>
          </a:p>
        </p:txBody>
      </p:sp>
    </p:spTree>
    <p:extLst>
      <p:ext uri="{BB962C8B-B14F-4D97-AF65-F5344CB8AC3E}">
        <p14:creationId xmlns:p14="http://schemas.microsoft.com/office/powerpoint/2010/main" val="1075565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58" y="1327936"/>
            <a:ext cx="3379352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2000" dirty="0">
                <a:solidFill>
                  <a:srgbClr val="FFFFFF"/>
                </a:solidFill>
              </a:rPr>
              <a:t>visualizzazione da mobile</a:t>
            </a:r>
          </a:p>
        </p:txBody>
      </p:sp>
      <p:sp>
        <p:nvSpPr>
          <p:cNvPr id="15" name="Parentesi graffa aperta 14">
            <a:extLst>
              <a:ext uri="{FF2B5EF4-FFF2-40B4-BE49-F238E27FC236}">
                <a16:creationId xmlns:a16="http://schemas.microsoft.com/office/drawing/2014/main" id="{83F828D7-E096-D54D-90D7-78258B620C4D}"/>
              </a:ext>
            </a:extLst>
          </p:cNvPr>
          <p:cNvSpPr/>
          <p:nvPr/>
        </p:nvSpPr>
        <p:spPr>
          <a:xfrm>
            <a:off x="6581569" y="793004"/>
            <a:ext cx="249280" cy="1488023"/>
          </a:xfrm>
          <a:prstGeom prst="leftBrace">
            <a:avLst>
              <a:gd name="adj1" fmla="val 70607"/>
              <a:gd name="adj2" fmla="val 50352"/>
            </a:avLst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13FDC93-4815-B14B-863A-32F5BFC57E5C}"/>
              </a:ext>
            </a:extLst>
          </p:cNvPr>
          <p:cNvSpPr txBox="1"/>
          <p:nvPr/>
        </p:nvSpPr>
        <p:spPr>
          <a:xfrm>
            <a:off x="5980729" y="1374109"/>
            <a:ext cx="68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300px</a:t>
            </a:r>
          </a:p>
        </p:txBody>
      </p:sp>
      <p:sp>
        <p:nvSpPr>
          <p:cNvPr id="19" name="Parentesi graffa aperta 18">
            <a:extLst>
              <a:ext uri="{FF2B5EF4-FFF2-40B4-BE49-F238E27FC236}">
                <a16:creationId xmlns:a16="http://schemas.microsoft.com/office/drawing/2014/main" id="{700B1985-2919-444B-8BB2-79E9474A605E}"/>
              </a:ext>
            </a:extLst>
          </p:cNvPr>
          <p:cNvSpPr/>
          <p:nvPr/>
        </p:nvSpPr>
        <p:spPr>
          <a:xfrm rot="5400000">
            <a:off x="8193120" y="30003"/>
            <a:ext cx="167629" cy="2659456"/>
          </a:xfrm>
          <a:prstGeom prst="leftBrace">
            <a:avLst>
              <a:gd name="adj1" fmla="val 71384"/>
              <a:gd name="adj2" fmla="val 50000"/>
            </a:avLst>
          </a:prstGeom>
          <a:noFill/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046674B-2540-874B-8BCF-E99782A8588B}"/>
              </a:ext>
            </a:extLst>
          </p:cNvPr>
          <p:cNvSpPr txBox="1"/>
          <p:nvPr/>
        </p:nvSpPr>
        <p:spPr>
          <a:xfrm>
            <a:off x="7224648" y="990493"/>
            <a:ext cx="2104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Larghezza massima: 780px</a:t>
            </a:r>
          </a:p>
        </p:txBody>
      </p:sp>
      <p:sp>
        <p:nvSpPr>
          <p:cNvPr id="46" name="Parentesi quadra chiusa 45">
            <a:extLst>
              <a:ext uri="{FF2B5EF4-FFF2-40B4-BE49-F238E27FC236}">
                <a16:creationId xmlns:a16="http://schemas.microsoft.com/office/drawing/2014/main" id="{E4F68A6A-36E2-9A4E-B4D0-3548750BB406}"/>
              </a:ext>
            </a:extLst>
          </p:cNvPr>
          <p:cNvSpPr/>
          <p:nvPr/>
        </p:nvSpPr>
        <p:spPr>
          <a:xfrm rot="16200000">
            <a:off x="8072253" y="3303240"/>
            <a:ext cx="45719" cy="151534"/>
          </a:xfrm>
          <a:prstGeom prst="rightBracket">
            <a:avLst>
              <a:gd name="adj" fmla="val 12794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C9DF84D6-8DE6-874C-B42B-F667BDA21C0B}"/>
              </a:ext>
            </a:extLst>
          </p:cNvPr>
          <p:cNvSpPr txBox="1"/>
          <p:nvPr/>
        </p:nvSpPr>
        <p:spPr>
          <a:xfrm>
            <a:off x="7864066" y="3165171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40px</a:t>
            </a:r>
          </a:p>
        </p:txBody>
      </p:sp>
      <p:sp>
        <p:nvSpPr>
          <p:cNvPr id="48" name="Parentesi graffa aperta 47">
            <a:extLst>
              <a:ext uri="{FF2B5EF4-FFF2-40B4-BE49-F238E27FC236}">
                <a16:creationId xmlns:a16="http://schemas.microsoft.com/office/drawing/2014/main" id="{2DF71C46-741B-2244-9F7B-6DEEC79DA69D}"/>
              </a:ext>
            </a:extLst>
          </p:cNvPr>
          <p:cNvSpPr/>
          <p:nvPr/>
        </p:nvSpPr>
        <p:spPr>
          <a:xfrm rot="10800000">
            <a:off x="9204177" y="790055"/>
            <a:ext cx="59318" cy="246221"/>
          </a:xfrm>
          <a:prstGeom prst="leftBrace">
            <a:avLst>
              <a:gd name="adj1" fmla="val 70607"/>
              <a:gd name="adj2" fmla="val 50352"/>
            </a:avLst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BA3C963-37CA-FF44-87E3-E7DCB5CD47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7" b="67903"/>
          <a:stretch/>
        </p:blipFill>
        <p:spPr>
          <a:xfrm>
            <a:off x="6866169" y="790056"/>
            <a:ext cx="2302688" cy="5458128"/>
          </a:xfrm>
          <a:prstGeom prst="rect">
            <a:avLst/>
          </a:prstGeom>
        </p:spPr>
      </p:pic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ECCC05D1-3D89-4042-BA8B-C5D9836BD9C8}"/>
              </a:ext>
            </a:extLst>
          </p:cNvPr>
          <p:cNvSpPr txBox="1"/>
          <p:nvPr/>
        </p:nvSpPr>
        <p:spPr>
          <a:xfrm>
            <a:off x="9213416" y="797671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50px</a:t>
            </a:r>
          </a:p>
        </p:txBody>
      </p:sp>
      <p:sp>
        <p:nvSpPr>
          <p:cNvPr id="50" name="Parentesi quadra chiusa 49">
            <a:extLst>
              <a:ext uri="{FF2B5EF4-FFF2-40B4-BE49-F238E27FC236}">
                <a16:creationId xmlns:a16="http://schemas.microsoft.com/office/drawing/2014/main" id="{D8F2D9FB-A0A1-3A45-94C4-BB59C8A6091B}"/>
              </a:ext>
            </a:extLst>
          </p:cNvPr>
          <p:cNvSpPr/>
          <p:nvPr/>
        </p:nvSpPr>
        <p:spPr>
          <a:xfrm>
            <a:off x="8299507" y="2059519"/>
            <a:ext cx="74814" cy="513506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157A80BD-AEE5-6F41-84C0-86C4A2C42485}"/>
              </a:ext>
            </a:extLst>
          </p:cNvPr>
          <p:cNvSpPr txBox="1"/>
          <p:nvPr/>
        </p:nvSpPr>
        <p:spPr>
          <a:xfrm>
            <a:off x="8333857" y="2235862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100px</a:t>
            </a:r>
          </a:p>
        </p:txBody>
      </p:sp>
      <p:sp>
        <p:nvSpPr>
          <p:cNvPr id="52" name="Parentesi quadra chiusa 51">
            <a:extLst>
              <a:ext uri="{FF2B5EF4-FFF2-40B4-BE49-F238E27FC236}">
                <a16:creationId xmlns:a16="http://schemas.microsoft.com/office/drawing/2014/main" id="{EC82AC83-4D21-4548-95F4-8DCA85760D28}"/>
              </a:ext>
            </a:extLst>
          </p:cNvPr>
          <p:cNvSpPr/>
          <p:nvPr/>
        </p:nvSpPr>
        <p:spPr>
          <a:xfrm rot="10800000">
            <a:off x="7640681" y="2302517"/>
            <a:ext cx="74814" cy="246221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644B665C-A600-3040-80F9-7D4C77ECCEBF}"/>
              </a:ext>
            </a:extLst>
          </p:cNvPr>
          <p:cNvSpPr txBox="1"/>
          <p:nvPr/>
        </p:nvSpPr>
        <p:spPr>
          <a:xfrm>
            <a:off x="7249843" y="2326804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50px</a:t>
            </a:r>
          </a:p>
        </p:txBody>
      </p:sp>
      <p:sp>
        <p:nvSpPr>
          <p:cNvPr id="55" name="Rettangolo 54">
            <a:extLst>
              <a:ext uri="{FF2B5EF4-FFF2-40B4-BE49-F238E27FC236}">
                <a16:creationId xmlns:a16="http://schemas.microsoft.com/office/drawing/2014/main" id="{97401EF6-4A91-FA44-80B5-35BEC113EEC5}"/>
              </a:ext>
            </a:extLst>
          </p:cNvPr>
          <p:cNvSpPr/>
          <p:nvPr/>
        </p:nvSpPr>
        <p:spPr>
          <a:xfrm>
            <a:off x="6953166" y="2708332"/>
            <a:ext cx="2110207" cy="2365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6" name="Parentesi quadra chiusa 55">
            <a:extLst>
              <a:ext uri="{FF2B5EF4-FFF2-40B4-BE49-F238E27FC236}">
                <a16:creationId xmlns:a16="http://schemas.microsoft.com/office/drawing/2014/main" id="{B0141FF1-2FA1-6840-A2FA-2223F7005F1B}"/>
              </a:ext>
            </a:extLst>
          </p:cNvPr>
          <p:cNvSpPr/>
          <p:nvPr/>
        </p:nvSpPr>
        <p:spPr>
          <a:xfrm rot="16200000">
            <a:off x="7985411" y="1651801"/>
            <a:ext cx="45719" cy="2110208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71FDA924-79BC-FE46-B419-B38DBEC7BB08}"/>
              </a:ext>
            </a:extLst>
          </p:cNvPr>
          <p:cNvSpPr txBox="1"/>
          <p:nvPr/>
        </p:nvSpPr>
        <p:spPr>
          <a:xfrm>
            <a:off x="8497070" y="2471541"/>
            <a:ext cx="13035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90% della pagina</a:t>
            </a:r>
          </a:p>
        </p:txBody>
      </p:sp>
      <p:sp>
        <p:nvSpPr>
          <p:cNvPr id="58" name="Rettangolo 57">
            <a:extLst>
              <a:ext uri="{FF2B5EF4-FFF2-40B4-BE49-F238E27FC236}">
                <a16:creationId xmlns:a16="http://schemas.microsoft.com/office/drawing/2014/main" id="{97462BFC-9775-9C47-ADD4-305417875BFC}"/>
              </a:ext>
            </a:extLst>
          </p:cNvPr>
          <p:cNvSpPr/>
          <p:nvPr/>
        </p:nvSpPr>
        <p:spPr>
          <a:xfrm>
            <a:off x="7158936" y="3133221"/>
            <a:ext cx="1904438" cy="942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Rettangolo 58">
            <a:extLst>
              <a:ext uri="{FF2B5EF4-FFF2-40B4-BE49-F238E27FC236}">
                <a16:creationId xmlns:a16="http://schemas.microsoft.com/office/drawing/2014/main" id="{E3799FFF-C943-2540-BE3A-CF52392A22F3}"/>
              </a:ext>
            </a:extLst>
          </p:cNvPr>
          <p:cNvSpPr/>
          <p:nvPr/>
        </p:nvSpPr>
        <p:spPr>
          <a:xfrm>
            <a:off x="7109476" y="4061198"/>
            <a:ext cx="1953897" cy="739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" name="Rettangolo 59">
            <a:extLst>
              <a:ext uri="{FF2B5EF4-FFF2-40B4-BE49-F238E27FC236}">
                <a16:creationId xmlns:a16="http://schemas.microsoft.com/office/drawing/2014/main" id="{2E3D2876-3F91-B742-9D04-929A44140E99}"/>
              </a:ext>
            </a:extLst>
          </p:cNvPr>
          <p:cNvSpPr/>
          <p:nvPr/>
        </p:nvSpPr>
        <p:spPr>
          <a:xfrm>
            <a:off x="7109476" y="4235584"/>
            <a:ext cx="1955659" cy="857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" name="Parentesi quadra chiusa 60">
            <a:extLst>
              <a:ext uri="{FF2B5EF4-FFF2-40B4-BE49-F238E27FC236}">
                <a16:creationId xmlns:a16="http://schemas.microsoft.com/office/drawing/2014/main" id="{6FBCE8DD-3C77-394D-9035-063CEBB67DE0}"/>
              </a:ext>
            </a:extLst>
          </p:cNvPr>
          <p:cNvSpPr/>
          <p:nvPr/>
        </p:nvSpPr>
        <p:spPr>
          <a:xfrm>
            <a:off x="9062444" y="2722129"/>
            <a:ext cx="45719" cy="220121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Parentesi quadra chiusa 61">
            <a:extLst>
              <a:ext uri="{FF2B5EF4-FFF2-40B4-BE49-F238E27FC236}">
                <a16:creationId xmlns:a16="http://schemas.microsoft.com/office/drawing/2014/main" id="{096E4DD3-E7C4-504E-923E-52DBEB58494F}"/>
              </a:ext>
            </a:extLst>
          </p:cNvPr>
          <p:cNvSpPr/>
          <p:nvPr/>
        </p:nvSpPr>
        <p:spPr>
          <a:xfrm>
            <a:off x="9065135" y="3150832"/>
            <a:ext cx="45719" cy="67198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3" name="Parentesi quadra chiusa 62">
            <a:extLst>
              <a:ext uri="{FF2B5EF4-FFF2-40B4-BE49-F238E27FC236}">
                <a16:creationId xmlns:a16="http://schemas.microsoft.com/office/drawing/2014/main" id="{269C13A0-3ABB-8647-BF78-CA239C5F20CD}"/>
              </a:ext>
            </a:extLst>
          </p:cNvPr>
          <p:cNvSpPr/>
          <p:nvPr/>
        </p:nvSpPr>
        <p:spPr>
          <a:xfrm>
            <a:off x="9058118" y="4061758"/>
            <a:ext cx="45719" cy="67199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4" name="Parentesi quadra chiusa 63">
            <a:extLst>
              <a:ext uri="{FF2B5EF4-FFF2-40B4-BE49-F238E27FC236}">
                <a16:creationId xmlns:a16="http://schemas.microsoft.com/office/drawing/2014/main" id="{82AC7CA8-1B64-DA4A-B84A-163B7AA966E3}"/>
              </a:ext>
            </a:extLst>
          </p:cNvPr>
          <p:cNvSpPr/>
          <p:nvPr/>
        </p:nvSpPr>
        <p:spPr>
          <a:xfrm>
            <a:off x="9065135" y="4253073"/>
            <a:ext cx="45719" cy="67199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5" name="CasellaDiTesto 64">
            <a:extLst>
              <a:ext uri="{FF2B5EF4-FFF2-40B4-BE49-F238E27FC236}">
                <a16:creationId xmlns:a16="http://schemas.microsoft.com/office/drawing/2014/main" id="{934FE637-C030-A843-877A-734910E3F996}"/>
              </a:ext>
            </a:extLst>
          </p:cNvPr>
          <p:cNvSpPr txBox="1"/>
          <p:nvPr/>
        </p:nvSpPr>
        <p:spPr>
          <a:xfrm>
            <a:off x="9044336" y="2712543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60px</a:t>
            </a:r>
          </a:p>
        </p:txBody>
      </p:sp>
      <p:sp>
        <p:nvSpPr>
          <p:cNvPr id="66" name="CasellaDiTesto 65">
            <a:extLst>
              <a:ext uri="{FF2B5EF4-FFF2-40B4-BE49-F238E27FC236}">
                <a16:creationId xmlns:a16="http://schemas.microsoft.com/office/drawing/2014/main" id="{A1D29A24-1C0E-AB44-87FC-92A5C08A5E0C}"/>
              </a:ext>
            </a:extLst>
          </p:cNvPr>
          <p:cNvSpPr txBox="1"/>
          <p:nvPr/>
        </p:nvSpPr>
        <p:spPr>
          <a:xfrm>
            <a:off x="9048304" y="3058469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20px</a:t>
            </a:r>
          </a:p>
        </p:txBody>
      </p:sp>
      <p:sp>
        <p:nvSpPr>
          <p:cNvPr id="67" name="CasellaDiTesto 66">
            <a:extLst>
              <a:ext uri="{FF2B5EF4-FFF2-40B4-BE49-F238E27FC236}">
                <a16:creationId xmlns:a16="http://schemas.microsoft.com/office/drawing/2014/main" id="{2C6CA08A-CC05-7C4D-886D-43B8928A84DA}"/>
              </a:ext>
            </a:extLst>
          </p:cNvPr>
          <p:cNvSpPr txBox="1"/>
          <p:nvPr/>
        </p:nvSpPr>
        <p:spPr>
          <a:xfrm>
            <a:off x="9044336" y="3964581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20px</a:t>
            </a:r>
          </a:p>
        </p:txBody>
      </p:sp>
      <p:sp>
        <p:nvSpPr>
          <p:cNvPr id="68" name="CasellaDiTesto 67">
            <a:extLst>
              <a:ext uri="{FF2B5EF4-FFF2-40B4-BE49-F238E27FC236}">
                <a16:creationId xmlns:a16="http://schemas.microsoft.com/office/drawing/2014/main" id="{C10829EC-E82E-EB4E-9D74-F5DEED3731D8}"/>
              </a:ext>
            </a:extLst>
          </p:cNvPr>
          <p:cNvSpPr txBox="1"/>
          <p:nvPr/>
        </p:nvSpPr>
        <p:spPr>
          <a:xfrm>
            <a:off x="9044336" y="4160907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20px</a:t>
            </a:r>
          </a:p>
        </p:txBody>
      </p:sp>
      <p:sp>
        <p:nvSpPr>
          <p:cNvPr id="69" name="Rettangolo 68">
            <a:extLst>
              <a:ext uri="{FF2B5EF4-FFF2-40B4-BE49-F238E27FC236}">
                <a16:creationId xmlns:a16="http://schemas.microsoft.com/office/drawing/2014/main" id="{2EEF4604-57F6-1F4D-84F9-42B69A67DFC9}"/>
              </a:ext>
            </a:extLst>
          </p:cNvPr>
          <p:cNvSpPr/>
          <p:nvPr/>
        </p:nvSpPr>
        <p:spPr>
          <a:xfrm>
            <a:off x="7109476" y="5395220"/>
            <a:ext cx="1948642" cy="45833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Rettangolo 69">
            <a:extLst>
              <a:ext uri="{FF2B5EF4-FFF2-40B4-BE49-F238E27FC236}">
                <a16:creationId xmlns:a16="http://schemas.microsoft.com/office/drawing/2014/main" id="{3B90187C-A18A-BF42-AAB3-C4F7077D3423}"/>
              </a:ext>
            </a:extLst>
          </p:cNvPr>
          <p:cNvSpPr/>
          <p:nvPr/>
        </p:nvSpPr>
        <p:spPr>
          <a:xfrm>
            <a:off x="7062489" y="2942250"/>
            <a:ext cx="96447" cy="29128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1" name="Parentesi quadra chiusa 70">
            <a:extLst>
              <a:ext uri="{FF2B5EF4-FFF2-40B4-BE49-F238E27FC236}">
                <a16:creationId xmlns:a16="http://schemas.microsoft.com/office/drawing/2014/main" id="{766349AA-E340-7349-B278-702BD364EDD4}"/>
              </a:ext>
            </a:extLst>
          </p:cNvPr>
          <p:cNvSpPr/>
          <p:nvPr/>
        </p:nvSpPr>
        <p:spPr>
          <a:xfrm>
            <a:off x="9097058" y="5390151"/>
            <a:ext cx="45719" cy="463406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2" name="CasellaDiTesto 71">
            <a:extLst>
              <a:ext uri="{FF2B5EF4-FFF2-40B4-BE49-F238E27FC236}">
                <a16:creationId xmlns:a16="http://schemas.microsoft.com/office/drawing/2014/main" id="{B7C38900-3959-D949-BEC1-56638019DDC1}"/>
              </a:ext>
            </a:extLst>
          </p:cNvPr>
          <p:cNvSpPr txBox="1"/>
          <p:nvPr/>
        </p:nvSpPr>
        <p:spPr>
          <a:xfrm>
            <a:off x="9145249" y="5498743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120px</a:t>
            </a:r>
          </a:p>
        </p:txBody>
      </p:sp>
      <p:sp>
        <p:nvSpPr>
          <p:cNvPr id="73" name="Parentesi quadra chiusa 72">
            <a:extLst>
              <a:ext uri="{FF2B5EF4-FFF2-40B4-BE49-F238E27FC236}">
                <a16:creationId xmlns:a16="http://schemas.microsoft.com/office/drawing/2014/main" id="{23BE0423-1C90-A641-B400-57E0F78A175C}"/>
              </a:ext>
            </a:extLst>
          </p:cNvPr>
          <p:cNvSpPr/>
          <p:nvPr/>
        </p:nvSpPr>
        <p:spPr>
          <a:xfrm rot="16200000">
            <a:off x="7088081" y="2871392"/>
            <a:ext cx="50790" cy="90924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4" name="CasellaDiTesto 73">
            <a:extLst>
              <a:ext uri="{FF2B5EF4-FFF2-40B4-BE49-F238E27FC236}">
                <a16:creationId xmlns:a16="http://schemas.microsoft.com/office/drawing/2014/main" id="{516C13F7-377D-4740-9A30-B190C42BFECB}"/>
              </a:ext>
            </a:extLst>
          </p:cNvPr>
          <p:cNvSpPr txBox="1"/>
          <p:nvPr/>
        </p:nvSpPr>
        <p:spPr>
          <a:xfrm>
            <a:off x="6915505" y="2690420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20px</a:t>
            </a:r>
          </a:p>
        </p:txBody>
      </p:sp>
      <p:sp>
        <p:nvSpPr>
          <p:cNvPr id="75" name="Parentesi quadra chiusa 74">
            <a:extLst>
              <a:ext uri="{FF2B5EF4-FFF2-40B4-BE49-F238E27FC236}">
                <a16:creationId xmlns:a16="http://schemas.microsoft.com/office/drawing/2014/main" id="{6C24F137-BFDD-7948-9EAD-FDEE77E034E3}"/>
              </a:ext>
            </a:extLst>
          </p:cNvPr>
          <p:cNvSpPr/>
          <p:nvPr/>
        </p:nvSpPr>
        <p:spPr>
          <a:xfrm rot="10800000">
            <a:off x="7080150" y="4343795"/>
            <a:ext cx="105910" cy="992083"/>
          </a:xfrm>
          <a:prstGeom prst="righ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CasellaDiTesto 75">
            <a:extLst>
              <a:ext uri="{FF2B5EF4-FFF2-40B4-BE49-F238E27FC236}">
                <a16:creationId xmlns:a16="http://schemas.microsoft.com/office/drawing/2014/main" id="{4D7413BE-0E77-1C4B-9B31-061AA40441D8}"/>
              </a:ext>
            </a:extLst>
          </p:cNvPr>
          <p:cNvSpPr txBox="1"/>
          <p:nvPr/>
        </p:nvSpPr>
        <p:spPr>
          <a:xfrm>
            <a:off x="6622849" y="4669663"/>
            <a:ext cx="510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300px</a:t>
            </a:r>
          </a:p>
        </p:txBody>
      </p:sp>
    </p:spTree>
    <p:extLst>
      <p:ext uri="{BB962C8B-B14F-4D97-AF65-F5344CB8AC3E}">
        <p14:creationId xmlns:p14="http://schemas.microsoft.com/office/powerpoint/2010/main" val="3028892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306" y="1365448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2000" dirty="0">
                <a:solidFill>
                  <a:srgbClr val="FFFFFF"/>
                </a:solidFill>
              </a:rPr>
              <a:t>visualizzazione da PC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4C7EBB1-0529-714F-A239-66268046B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232" y="154464"/>
            <a:ext cx="7824305" cy="26081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E1F78F11-85ED-1742-9413-99C77D0ABF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7" y="685052"/>
            <a:ext cx="2679700" cy="328930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FD138181-F543-0F45-BBEC-A27C48E761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566" y="685051"/>
            <a:ext cx="3379866" cy="5702289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36349A2-D45F-7D48-A803-D4C1BF82821A}"/>
              </a:ext>
            </a:extLst>
          </p:cNvPr>
          <p:cNvSpPr txBox="1"/>
          <p:nvPr/>
        </p:nvSpPr>
        <p:spPr>
          <a:xfrm>
            <a:off x="4343636" y="4356016"/>
            <a:ext cx="40762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menù di navigazione è disposto orizzontalmente in alto e scorre quando scorriamo la pagina (position: </a:t>
            </a:r>
            <a:r>
              <a:rPr lang="it-IT" dirty="0" err="1"/>
              <a:t>fixed</a:t>
            </a:r>
            <a:r>
              <a:rPr lang="it-IT" dirty="0"/>
              <a:t>). Contiene dei link (ancora inesistenti) alle altre sezioni del sito. </a:t>
            </a:r>
          </a:p>
          <a:p>
            <a:r>
              <a:rPr lang="it-IT" dirty="0"/>
              <a:t>Uno dei link (‘’ACCEDI’’), con id ‘’</a:t>
            </a:r>
            <a:r>
              <a:rPr lang="it-IT" dirty="0" err="1"/>
              <a:t>button</a:t>
            </a:r>
            <a:r>
              <a:rPr lang="it-IT" dirty="0"/>
              <a:t>’’ ha un bordo nero, continuo, di 2px.</a:t>
            </a: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576" y="1365448"/>
            <a:ext cx="3341824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2000" dirty="0">
                <a:solidFill>
                  <a:srgbClr val="FFFFFF"/>
                </a:solidFill>
              </a:rPr>
              <a:t>visualizzazione da mobile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36349A2-D45F-7D48-A803-D4C1BF82821A}"/>
              </a:ext>
            </a:extLst>
          </p:cNvPr>
          <p:cNvSpPr txBox="1"/>
          <p:nvPr/>
        </p:nvSpPr>
        <p:spPr>
          <a:xfrm>
            <a:off x="4479470" y="1756515"/>
            <a:ext cx="43129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Nella visualizzazione da mobile, scompaiono i link e compaiono tre trattini che saranno un ‘’menù a scomparsa’’</a:t>
            </a:r>
          </a:p>
          <a:p>
            <a:r>
              <a:rPr lang="it-IT" dirty="0"/>
              <a:t>(attualmente non funzionante).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713296F-EF6C-E040-9FBC-4F1E3AA37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470" y="377327"/>
            <a:ext cx="7038558" cy="75741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C81CB137-CDD3-8D4A-98A9-910589785F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183" y="1582222"/>
            <a:ext cx="2673845" cy="1722838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C6544DA4-FAE0-5F4A-9A27-81498776BE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470" y="3777995"/>
            <a:ext cx="1990965" cy="2443886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3FAF8167-FCBF-8B46-9CE5-D8C9618380E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3668" r="35353" b="-1"/>
          <a:stretch/>
        </p:blipFill>
        <p:spPr>
          <a:xfrm>
            <a:off x="6861660" y="3777995"/>
            <a:ext cx="1990965" cy="2470112"/>
          </a:xfrm>
          <a:prstGeom prst="rect">
            <a:avLst/>
          </a:prstGeom>
        </p:spPr>
      </p:pic>
      <p:sp>
        <p:nvSpPr>
          <p:cNvPr id="11" name="Cornice 10">
            <a:extLst>
              <a:ext uri="{FF2B5EF4-FFF2-40B4-BE49-F238E27FC236}">
                <a16:creationId xmlns:a16="http://schemas.microsoft.com/office/drawing/2014/main" id="{D7E0BA7E-D919-3641-92E5-9A28E99C8542}"/>
              </a:ext>
            </a:extLst>
          </p:cNvPr>
          <p:cNvSpPr/>
          <p:nvPr/>
        </p:nvSpPr>
        <p:spPr>
          <a:xfrm>
            <a:off x="4263528" y="4999938"/>
            <a:ext cx="2372438" cy="1346674"/>
          </a:xfrm>
          <a:prstGeom prst="frame">
            <a:avLst>
              <a:gd name="adj1" fmla="val 3501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4" name="Cornice 23">
            <a:extLst>
              <a:ext uri="{FF2B5EF4-FFF2-40B4-BE49-F238E27FC236}">
                <a16:creationId xmlns:a16="http://schemas.microsoft.com/office/drawing/2014/main" id="{58ECE464-F28F-F94E-89FB-E2DC4C3992A3}"/>
              </a:ext>
            </a:extLst>
          </p:cNvPr>
          <p:cNvSpPr/>
          <p:nvPr/>
        </p:nvSpPr>
        <p:spPr>
          <a:xfrm>
            <a:off x="6686377" y="4623774"/>
            <a:ext cx="2372438" cy="1722838"/>
          </a:xfrm>
          <a:prstGeom prst="frame">
            <a:avLst>
              <a:gd name="adj1" fmla="val 3501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5C351A0-FDFF-054D-AE78-AC7DE5EC2B78}"/>
              </a:ext>
            </a:extLst>
          </p:cNvPr>
          <p:cNvSpPr txBox="1"/>
          <p:nvPr/>
        </p:nvSpPr>
        <p:spPr>
          <a:xfrm>
            <a:off x="9284509" y="3650369"/>
            <a:ext cx="25041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tre trattini sono stati creati in questo modo (sezione con id ‘’menu’’) e resi invisibili quando la dimensione del display è superiore ai 500px.</a:t>
            </a:r>
          </a:p>
          <a:p>
            <a:r>
              <a:rPr lang="it-IT" dirty="0"/>
              <a:t>Quando, invece, la dimensione è inferiore viene resa invisibile la sezione con id ‘’link’’.</a:t>
            </a:r>
          </a:p>
        </p:txBody>
      </p:sp>
    </p:spTree>
    <p:extLst>
      <p:ext uri="{BB962C8B-B14F-4D97-AF65-F5344CB8AC3E}">
        <p14:creationId xmlns:p14="http://schemas.microsoft.com/office/powerpoint/2010/main" val="1135477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756" y="1365448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 err="1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2000" dirty="0">
                <a:solidFill>
                  <a:srgbClr val="FFFFFF"/>
                </a:solidFill>
              </a:rPr>
              <a:t>visualizzazione da PC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621E2B9-3E3D-3C47-9468-9FDB98949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201" y="242398"/>
            <a:ext cx="4645633" cy="240258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25728450-1A99-7849-B0EB-6B06FDA4FC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354" y="2937311"/>
            <a:ext cx="3565325" cy="1202590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82F0956B-7095-524D-9917-816DE280F6D7}"/>
              </a:ext>
            </a:extLst>
          </p:cNvPr>
          <p:cNvSpPr txBox="1"/>
          <p:nvPr/>
        </p:nvSpPr>
        <p:spPr>
          <a:xfrm>
            <a:off x="4104131" y="4621787"/>
            <a:ext cx="48467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L’</a:t>
            </a:r>
            <a:r>
              <a:rPr lang="it-IT" dirty="0" err="1"/>
              <a:t>header</a:t>
            </a:r>
            <a:r>
              <a:rPr lang="it-IT" dirty="0"/>
              <a:t> contiene il titolo della pagina e un’immagine di sfondo. Al di sopra dell’immagine vi è un’</a:t>
            </a:r>
            <a:r>
              <a:rPr lang="it-IT" dirty="0" err="1"/>
              <a:t>overlay</a:t>
            </a:r>
            <a:r>
              <a:rPr lang="it-IT" dirty="0"/>
              <a:t> semitrasparente, che scurisce l’intera foto.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L’altezza dell’immagine è 500px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La massima larghezza dell’intestazione è 780px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3F1DA633-29C1-3A4A-ACC1-9A8173BC62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951" y="242398"/>
            <a:ext cx="3087884" cy="629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148" y="1325519"/>
            <a:ext cx="3434251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 err="1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2000" dirty="0">
                <a:solidFill>
                  <a:srgbClr val="FFFFFF"/>
                </a:solidFill>
              </a:rPr>
              <a:t>visualizzazione da mobile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82F0956B-7095-524D-9917-816DE280F6D7}"/>
              </a:ext>
            </a:extLst>
          </p:cNvPr>
          <p:cNvSpPr txBox="1"/>
          <p:nvPr/>
        </p:nvSpPr>
        <p:spPr>
          <a:xfrm>
            <a:off x="4333992" y="3974352"/>
            <a:ext cx="42675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 adattarlo alla visualizzazione da mobile ho utilizzato la media </a:t>
            </a:r>
            <a:r>
              <a:rPr lang="it-IT" dirty="0" err="1"/>
              <a:t>query</a:t>
            </a:r>
            <a:r>
              <a:rPr lang="it-IT" dirty="0"/>
              <a:t> 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Ridotto la lunghezza dell’</a:t>
            </a:r>
            <a:r>
              <a:rPr lang="it-IT" dirty="0" err="1"/>
              <a:t>header</a:t>
            </a:r>
            <a:r>
              <a:rPr lang="it-IT" dirty="0"/>
              <a:t> a 300px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Ridotto la dimensione del carattere del titolo a 30px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5C296FC-BAD8-5543-9661-95EECFA8C8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695" y="943877"/>
            <a:ext cx="4119892" cy="2673451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598788CD-7AB0-5F44-A997-8ACD9526ED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509" y="959096"/>
            <a:ext cx="3371809" cy="4647909"/>
          </a:xfrm>
          <a:prstGeom prst="rect">
            <a:avLst/>
          </a:prstGeom>
        </p:spPr>
      </p:pic>
      <p:sp>
        <p:nvSpPr>
          <p:cNvPr id="22" name="Cornice 21">
            <a:extLst>
              <a:ext uri="{FF2B5EF4-FFF2-40B4-BE49-F238E27FC236}">
                <a16:creationId xmlns:a16="http://schemas.microsoft.com/office/drawing/2014/main" id="{03C90342-6756-4644-963C-1010C6C11C49}"/>
              </a:ext>
            </a:extLst>
          </p:cNvPr>
          <p:cNvSpPr/>
          <p:nvPr/>
        </p:nvSpPr>
        <p:spPr>
          <a:xfrm>
            <a:off x="8385875" y="2129425"/>
            <a:ext cx="2824920" cy="1189972"/>
          </a:xfrm>
          <a:prstGeom prst="frame">
            <a:avLst>
              <a:gd name="adj1" fmla="val 677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16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75" y="968518"/>
            <a:ext cx="3434251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Immagine del profilo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373392B-DA6B-3A4A-A048-06B8F1212D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238" y="234175"/>
            <a:ext cx="7213859" cy="202301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4434A29-DEDC-4048-B77C-AD070167E4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149" y="2470926"/>
            <a:ext cx="2551263" cy="4259766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8A47D0D9-DC2A-9341-A26C-36A848D45B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238" y="2470926"/>
            <a:ext cx="4427408" cy="86013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723A6FB-A1DB-554A-81BB-7F92EE52D792}"/>
              </a:ext>
            </a:extLst>
          </p:cNvPr>
          <p:cNvSpPr txBox="1"/>
          <p:nvPr/>
        </p:nvSpPr>
        <p:spPr>
          <a:xfrm>
            <a:off x="4547238" y="3612995"/>
            <a:ext cx="44274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 questa sezione (div) è presente un’immagine di 100x100 </a:t>
            </a:r>
            <a:r>
              <a:rPr lang="it-IT" dirty="0" err="1"/>
              <a:t>px</a:t>
            </a:r>
            <a:r>
              <a:rPr lang="it-IT" dirty="0"/>
              <a:t>, posizionata a metà tra l’</a:t>
            </a:r>
            <a:r>
              <a:rPr lang="it-IT" dirty="0" err="1"/>
              <a:t>header</a:t>
            </a:r>
            <a:r>
              <a:rPr lang="it-IT" dirty="0"/>
              <a:t> e la sezione sottostante (</a:t>
            </a:r>
            <a:r>
              <a:rPr lang="it-IT" dirty="0" err="1"/>
              <a:t>article</a:t>
            </a:r>
            <a:r>
              <a:rPr lang="it-IT" dirty="0"/>
              <a:t>). Vi è anche un paragrafo che contiene il nome.</a:t>
            </a:r>
          </a:p>
          <a:p>
            <a:r>
              <a:rPr lang="it-IT" dirty="0"/>
              <a:t>Per la visualizzazione da mobile non è stata apportata alcuna modifica a questa sezione.</a:t>
            </a:r>
          </a:p>
        </p:txBody>
      </p:sp>
    </p:spTree>
    <p:extLst>
      <p:ext uri="{BB962C8B-B14F-4D97-AF65-F5344CB8AC3E}">
        <p14:creationId xmlns:p14="http://schemas.microsoft.com/office/powerpoint/2010/main" val="2810246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07" y="1365448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2000" dirty="0">
                <a:solidFill>
                  <a:srgbClr val="FFFFFF"/>
                </a:solidFill>
              </a:rPr>
              <a:t>visualizzazione da PC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88F6AF2-E145-9547-A42F-2FE0A2BB6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257" y="269110"/>
            <a:ext cx="2244261" cy="631977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5F0C802A-33E2-3041-8A16-35E829FB95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383" y="249362"/>
            <a:ext cx="3310223" cy="6291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{53CBE2FE-FAD5-6948-ADDA-F5B72B761577}tf10001079</Template>
  <TotalTime>371</TotalTime>
  <Words>459</Words>
  <Application>Microsoft Macintosh PowerPoint</Application>
  <PresentationFormat>Widescreen</PresentationFormat>
  <Paragraphs>67</Paragraphs>
  <Slides>13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MHW1</vt:lpstr>
      <vt:lpstr>Layout complessivo visualizzazione da PC</vt:lpstr>
      <vt:lpstr>Layout complessivo visualizzazione da mobile</vt:lpstr>
      <vt:lpstr>Menù navigazione visualizzazione da PC</vt:lpstr>
      <vt:lpstr>Menù navigazione visualizzazione da mobile</vt:lpstr>
      <vt:lpstr>Header visualizzazione da PC</vt:lpstr>
      <vt:lpstr>Header visualizzazione da mobile</vt:lpstr>
      <vt:lpstr>Immagine del profilo </vt:lpstr>
      <vt:lpstr>Sezione contenuti visualizzazione da PC</vt:lpstr>
      <vt:lpstr>Sezione contenuti visualizzazione da mobile</vt:lpstr>
      <vt:lpstr>Sezione contenuti visualizzazione da mobile</vt:lpstr>
      <vt:lpstr>Footer</vt:lpstr>
      <vt:lpstr>Layout complessivo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Microsoft Office User</cp:lastModifiedBy>
  <cp:revision>26</cp:revision>
  <dcterms:created xsi:type="dcterms:W3CDTF">2021-03-24T16:57:46Z</dcterms:created>
  <dcterms:modified xsi:type="dcterms:W3CDTF">2022-04-02T11:01:43Z</dcterms:modified>
</cp:coreProperties>
</file>

<file path=docProps/thumbnail.jpeg>
</file>